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79" r:id="rId4"/>
    <p:sldId id="281" r:id="rId5"/>
    <p:sldId id="280" r:id="rId6"/>
    <p:sldId id="260" r:id="rId7"/>
    <p:sldId id="282" r:id="rId8"/>
    <p:sldId id="283" r:id="rId9"/>
    <p:sldId id="284" r:id="rId10"/>
    <p:sldId id="285" r:id="rId11"/>
    <p:sldId id="286" r:id="rId12"/>
    <p:sldId id="266" r:id="rId13"/>
    <p:sldId id="264" r:id="rId14"/>
    <p:sldId id="270" r:id="rId15"/>
    <p:sldId id="277" r:id="rId16"/>
    <p:sldId id="268" r:id="rId17"/>
    <p:sldId id="272" r:id="rId18"/>
    <p:sldId id="275" r:id="rId19"/>
    <p:sldId id="276" r:id="rId20"/>
    <p:sldId id="287" r:id="rId21"/>
    <p:sldId id="288" r:id="rId22"/>
    <p:sldId id="289" r:id="rId23"/>
    <p:sldId id="290" r:id="rId24"/>
    <p:sldId id="291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82" d="100"/>
          <a:sy n="82" d="100"/>
        </p:scale>
        <p:origin x="14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3FDA9B5-8B6B-420F-9570-B5A2CC0C3FA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EBE0201-FA6A-4553-892F-AD90489472A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66893A-4CEA-410E-A007-096EA4ED3B4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372D21-A3CE-4DF2-8062-DF366FE98D4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FE1E101-5149-4406-AC8F-2245D7C28C8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7226C91-8065-45A1-BBCC-E23B6FB2FAD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F8F12E06-FD2E-4F4E-B6E8-BBDBBCB16CE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8DFCA24E-87C5-4552-9AD0-F189F693E3A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8A4300E-9F95-42C1-974F-54373B237CE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3A973A2C-8355-434E-874A-E10EACE54DD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D188AFEF-B018-4A0B-A3F5-A85F6818E59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4portfolio.ru/teacher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mosite.teacher-site.ru/index.php?razdel=portfolio" TargetMode="External"/><Relationship Id="rId5" Type="http://schemas.openxmlformats.org/officeDocument/2006/relationships/hyperlink" Target="https://netfolio.ru/" TargetMode="External"/><Relationship Id="rId4" Type="http://schemas.openxmlformats.org/officeDocument/2006/relationships/hyperlink" Target="https://uportfolio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oz.ru/login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5.ru/" TargetMode="External"/><Relationship Id="rId4" Type="http://schemas.openxmlformats.org/officeDocument/2006/relationships/hyperlink" Target="https://sites.google.com/ne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ilolog.pro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tes.google.com/view/nataxavangard/%D0%B3%D0%BB%D0%B0%D0%B2%D0%BD%D0%B0%D1%8F-%D1%81%D1%82%D1%80%D0%B0%D0%BD%D0%B8%D1%86%D0%B0" TargetMode="External"/><Relationship Id="rId5" Type="http://schemas.openxmlformats.org/officeDocument/2006/relationships/hyperlink" Target="https://&#1087;&#1077;&#1076;&#1072;&#1075;&#1086;&#1075;&#1080;&#1095;&#1077;&#1089;&#1082;&#1080;&#1081;-&#1088;&#1077;&#1089;&#1091;&#1088;&#1089;.&#1088;&#1092;/id3627020?section=portfolio&amp;action=preview&amp;fid=3627093" TargetMode="External"/><Relationship Id="rId4" Type="http://schemas.openxmlformats.org/officeDocument/2006/relationships/hyperlink" Target="https://zyryanova.sit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9181"/>
            <a:ext cx="9144000" cy="665881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01FB19-EE77-22C0-F92A-FE5419F7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636912"/>
            <a:ext cx="62646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Как цифровое пространство педагога соотносится с профессиональным ростом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7C9050C-EF0F-AB17-B2EB-A73FA015C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"/>
            <a:ext cx="6192688" cy="213285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7CDBC445-825D-94DF-6987-9D342FA8A67C}"/>
              </a:ext>
            </a:extLst>
          </p:cNvPr>
          <p:cNvSpPr txBox="1">
            <a:spLocks/>
          </p:cNvSpPr>
          <p:nvPr/>
        </p:nvSpPr>
        <p:spPr>
          <a:xfrm>
            <a:off x="2699792" y="5013176"/>
            <a:ext cx="489654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Движение вдохновляет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6982E-C341-9205-3161-3B973DA8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Какие вы видите пути решения затруднений по усвоению программы (при необходимости)?</a:t>
            </a:r>
            <a:endParaRPr lang="ru-RU" sz="28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BEBF8DC-68E6-3A2D-5BC5-08749A96E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795551" cy="4666530"/>
          </a:xfrm>
        </p:spPr>
      </p:pic>
    </p:spTree>
    <p:extLst>
      <p:ext uri="{BB962C8B-B14F-4D97-AF65-F5344CB8AC3E}">
        <p14:creationId xmlns:p14="http://schemas.microsoft.com/office/powerpoint/2010/main" val="31172948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9475-B44D-3D6D-1898-C71D0FD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Здесь вы можете написать всё, что накипело. Любая реакция имеет место быть. Любое мнение следует учитывать в работе. Напоминаю, что опрос АНОНИМНЫЙ.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C3791B-6272-B0C9-2BD7-29DF668EA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772816"/>
            <a:ext cx="8856984" cy="4810546"/>
          </a:xfrm>
        </p:spPr>
      </p:pic>
    </p:spTree>
    <p:extLst>
      <p:ext uri="{BB962C8B-B14F-4D97-AF65-F5344CB8AC3E}">
        <p14:creationId xmlns:p14="http://schemas.microsoft.com/office/powerpoint/2010/main" val="901710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A50CC-04B0-6F64-9FE6-10CA4CE1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328613"/>
            <a:ext cx="7643192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Как выбрать цифровое пространство?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95EBD-9BE5-BC29-D289-96B2A2A04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3732" y="185532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Вам нужен учительский сайт если:</a:t>
            </a:r>
          </a:p>
          <a:p>
            <a:pPr algn="ctr"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необходимо отразить системный характер труда;</a:t>
            </a:r>
          </a:p>
          <a:p>
            <a:pPr algn="ctr"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есть желание создать базу (хранилище) ваших педагогических находок;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шагаете в ногу со временем, потому предпочитаете совершенствоваться с опорой на свой бэкграунд (опыт)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6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Surface Studio">
                <a:extLst>
                  <a:ext uri="{FF2B5EF4-FFF2-40B4-BE49-F238E27FC236}">
                    <a16:creationId xmlns:a16="http://schemas.microsoft.com/office/drawing/2014/main" id="{76C974DC-9C2A-577F-7FA0-2EDDCB3B85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0745457"/>
                  </p:ext>
                </p:extLst>
              </p:nvPr>
            </p:nvGraphicFramePr>
            <p:xfrm>
              <a:off x="6218292" y="0"/>
              <a:ext cx="2925708" cy="27910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25708" cy="2791032"/>
                    </a:xfrm>
                    <a:prstGeom prst="rect">
                      <a:avLst/>
                    </a:prstGeom>
                  </am3d:spPr>
                  <am3d:camera>
                    <am3d:pos x="0" y="0" z="702397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0118" d="1000000"/>
                    <am3d:preTrans dx="5587223" dy="-15750189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99058" ay="3164835" az="-31816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105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Surface Studio">
                <a:extLst>
                  <a:ext uri="{FF2B5EF4-FFF2-40B4-BE49-F238E27FC236}">
                    <a16:creationId xmlns:a16="http://schemas.microsoft.com/office/drawing/2014/main" id="{76C974DC-9C2A-577F-7FA0-2EDDCB3B85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8292" y="0"/>
                <a:ext cx="2925708" cy="279103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Объект 4">
            <a:extLst>
              <a:ext uri="{FF2B5EF4-FFF2-40B4-BE49-F238E27FC236}">
                <a16:creationId xmlns:a16="http://schemas.microsoft.com/office/drawing/2014/main" id="{34BC822D-62D3-C5F7-883B-7484590F1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73153"/>
            <a:ext cx="6220071" cy="38759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Вам нужна страница </a:t>
            </a:r>
          </a:p>
          <a:p>
            <a:pPr marL="0" indent="0">
              <a:buNone/>
            </a:pPr>
            <a:r>
              <a:rPr lang="ru-RU" sz="4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в социальных сетях если:</a:t>
            </a:r>
          </a:p>
          <a:p>
            <a:pPr marL="0" indent="0">
              <a:buNone/>
            </a:pPr>
            <a:endParaRPr lang="ru-RU" sz="2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запускаете конкурсы, проекты, опросы и вам необходима быстрая обратная связь;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желаете быть на виду и демонстрировать достижения здесь и сейчас;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предпочитаете публиковать лонгриды и ознакомительные статьи, которые соотносятся с мгновенным восприятием информации (без детального погружения)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Ваша аудитория представляет собой активных пользователей (общение на заданную тему необходимо) 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89281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6FAD0-B62C-FB56-D118-97C076F58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8864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Послушайте, мне это все не надо. Нет времени, сил. 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И вообще, я не учитель информатики…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99165B-F826-DC31-ED45-99CCC23DE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816" y="2143397"/>
            <a:ext cx="7401103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В том, что у педагога нет интереса к созданию профессионального сайта или страницы в социальных сетях, нет ничего противозаконного. Сделать портфолио в виде презентации представляется приемлемым альтернативным вариантом. Далее презентацию можно разместить на сайте образовательной организации. Создание качественной презентации своего опыта – кропотливый труд, который может быть организован и размещен в любой удобной для педагога форме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40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0EF3-ECBD-5034-88BC-908155625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Этапы создания цифрового пространства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43141-910E-7FF7-03AF-591DEB8C5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1. Зачем? Для чего? (цель)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2. Какой ресурс выбрать? 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3. Чему необходимо научиться? (задачи)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4. Где взять наполнение? (методические материалы)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5. Как разместить материалы? (структура, форма подачи)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6. Стоит ли пополнять и когда?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9DB5C23-3CA3-55DF-2532-9E038A34CAF6}"/>
              </a:ext>
            </a:extLst>
          </p:cNvPr>
          <p:cNvSpPr txBox="1">
            <a:spLocks/>
          </p:cNvSpPr>
          <p:nvPr/>
        </p:nvSpPr>
        <p:spPr>
          <a:xfrm>
            <a:off x="1907704" y="4581128"/>
            <a:ext cx="51125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Облако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235869177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9675" y="0"/>
            <a:ext cx="90551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F288D-45CD-4DD1-39DA-FF4DBE161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67337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Старт интенсива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AAEB15-71E9-4FA7-739B-7BDD94EB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720" y="1196752"/>
            <a:ext cx="2808312" cy="16127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latin typeface="Bahnschrift SemiBold Condensed" panose="020B0502040204020203" pitchFamily="34" charset="0"/>
              </a:rPr>
              <a:t>Эссе 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latin typeface="Bahnschrift SemiBold Condensed" panose="020B0502040204020203" pitchFamily="34" charset="0"/>
              </a:rPr>
              <a:t>в свободной 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latin typeface="Bahnschrift SemiBold Condensed" panose="020B0502040204020203" pitchFamily="34" charset="0"/>
              </a:rPr>
              <a:t>форме 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C4BADDE-2247-08E3-ED25-5936251DB3BD}"/>
              </a:ext>
            </a:extLst>
          </p:cNvPr>
          <p:cNvSpPr txBox="1">
            <a:spLocks/>
          </p:cNvSpPr>
          <p:nvPr/>
        </p:nvSpPr>
        <p:spPr>
          <a:xfrm>
            <a:off x="2483768" y="3933056"/>
            <a:ext cx="2232248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latin typeface="Bahnschrift SemiBold Condensed" panose="020B0502040204020203" pitchFamily="34" charset="0"/>
              </a:rPr>
              <a:t>Заготовка будущего сайта 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C3B830C-9E6C-E5D4-D8BB-4662287A0C53}"/>
              </a:ext>
            </a:extLst>
          </p:cNvPr>
          <p:cNvSpPr txBox="1">
            <a:spLocks/>
          </p:cNvSpPr>
          <p:nvPr/>
        </p:nvSpPr>
        <p:spPr>
          <a:xfrm>
            <a:off x="5086322" y="1052736"/>
            <a:ext cx="3762163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Поддержка в чате Телеграм позволит быть на связи. Куратор точно вам поможет если вам требуются: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мотивирующие установки;</a:t>
            </a:r>
          </a:p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- идеи (иногда для этого достаточно поговорить или списаться);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подсказки при работе в программой;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советы по поводу качества размещаемых материалов (механики как и их улучшить)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40800" cy="6858000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E2405A10-D99F-B68A-8582-630B7E3DE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784" y="4581128"/>
            <a:ext cx="3960440" cy="7486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Не требуют верстки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36B770-0A05-9A56-0122-BBBF04076DCF}"/>
              </a:ext>
            </a:extLst>
          </p:cNvPr>
          <p:cNvSpPr txBox="1">
            <a:spLocks/>
          </p:cNvSpPr>
          <p:nvPr/>
        </p:nvSpPr>
        <p:spPr>
          <a:xfrm>
            <a:off x="2483768" y="116632"/>
            <a:ext cx="396044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Готовые конструкторы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44C6A-08D5-8610-E78E-E11DB25944A4}"/>
              </a:ext>
            </a:extLst>
          </p:cNvPr>
          <p:cNvSpPr txBox="1"/>
          <p:nvPr/>
        </p:nvSpPr>
        <p:spPr>
          <a:xfrm>
            <a:off x="2286000" y="2050903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3"/>
              </a:rPr>
              <a:t>https://4portfolio.ru/teacher.html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endParaRPr lang="ru-RU" sz="1800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4"/>
              </a:rPr>
              <a:t>https://uportfolio.ru/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 </a:t>
            </a:r>
          </a:p>
          <a:p>
            <a:pPr algn="ctr"/>
            <a:r>
              <a:rPr lang="ru-RU" sz="1800" b="0" i="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  </a:t>
            </a:r>
          </a:p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5"/>
              </a:rPr>
              <a:t>https://netfolio.ru/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endParaRPr lang="ru-RU" sz="1800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6"/>
              </a:rPr>
              <a:t>https://demosite.teacher-site.ru/index.php?razdel=portfolio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40800" cy="6858000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619C91B2-CD16-210F-12DB-7A8AFB003077}"/>
              </a:ext>
            </a:extLst>
          </p:cNvPr>
          <p:cNvSpPr txBox="1">
            <a:spLocks/>
          </p:cNvSpPr>
          <p:nvPr/>
        </p:nvSpPr>
        <p:spPr>
          <a:xfrm>
            <a:off x="2483768" y="116632"/>
            <a:ext cx="396044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Создание сайта с 0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0CCF8B-922C-DA3A-578D-A880C8B89AFD}"/>
              </a:ext>
            </a:extLst>
          </p:cNvPr>
          <p:cNvSpPr txBox="1">
            <a:spLocks/>
          </p:cNvSpPr>
          <p:nvPr/>
        </p:nvSpPr>
        <p:spPr>
          <a:xfrm>
            <a:off x="2591780" y="4581128"/>
            <a:ext cx="3960440" cy="748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Для тех, кто делает по-своему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96CC2-0078-DFF5-2CA2-3B0C9C85610F}"/>
              </a:ext>
            </a:extLst>
          </p:cNvPr>
          <p:cNvSpPr txBox="1"/>
          <p:nvPr/>
        </p:nvSpPr>
        <p:spPr>
          <a:xfrm>
            <a:off x="2177988" y="2132856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3"/>
              </a:rPr>
              <a:t>https://wordpress.com/ru/</a:t>
            </a:r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hlinkClick r:id="rId3"/>
            </a:endParaRPr>
          </a:p>
          <a:p>
            <a:pPr algn="ctr"/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hlinkClick r:id="rId3"/>
            </a:endParaRPr>
          </a:p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3"/>
              </a:rPr>
              <a:t>https://tilda.cc/ru/</a:t>
            </a:r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hlinkClick r:id="rId3"/>
            </a:endParaRPr>
          </a:p>
          <a:p>
            <a:pPr algn="ctr"/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hlinkClick r:id="rId3"/>
            </a:endParaRPr>
          </a:p>
          <a:p>
            <a:pPr algn="ctr"/>
            <a:r>
              <a:rPr lang="ru-RU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4"/>
              </a:rPr>
              <a:t>https://sites.google.com/new</a:t>
            </a:r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hlinkClick r:id="rId5"/>
            </a:endParaRPr>
          </a:p>
          <a:p>
            <a:pPr algn="ctr"/>
            <a:r>
              <a:rPr lang="ru-RU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hlinkClick r:id="rId5"/>
              </a:rPr>
              <a:t>https://www.a5.ru/</a:t>
            </a:r>
            <a:endParaRPr lang="ru-RU" b="0" i="0" u="none" strike="noStrike" dirty="0">
              <a:solidFill>
                <a:srgbClr val="000000"/>
              </a:solidFill>
              <a:effectLst/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714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44624"/>
            <a:ext cx="8940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EA556-8C92-971D-BF96-C58BACB8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82" y="8721"/>
            <a:ext cx="8229600" cy="72311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Примеры цифрового пространства </a:t>
            </a:r>
            <a:b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</a:b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педагогов Октябрьского района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182E1B-9882-676D-3582-F6BEC5DEE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676" y="1772817"/>
            <a:ext cx="5832648" cy="2664296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Bahnschrift SemiBold Condensed" panose="020B0502040204020203" pitchFamily="34" charset="0"/>
              </a:rPr>
              <a:t>Ким Олеся Робертовна</a:t>
            </a:r>
          </a:p>
          <a:p>
            <a:r>
              <a:rPr lang="en-US" sz="2000" dirty="0">
                <a:latin typeface="Bahnschrift SemiBold Condensed" panose="020B0502040204020203" pitchFamily="34" charset="0"/>
                <a:hlinkClick r:id="rId3"/>
              </a:rPr>
              <a:t>https://filolog.pro/</a:t>
            </a:r>
            <a:r>
              <a:rPr lang="ru-RU" sz="2000" dirty="0">
                <a:latin typeface="Bahnschrift SemiBold Condensed" panose="020B0502040204020203" pitchFamily="34" charset="0"/>
              </a:rPr>
              <a:t> </a:t>
            </a:r>
          </a:p>
          <a:p>
            <a:r>
              <a:rPr lang="ru-RU" sz="2000" dirty="0">
                <a:latin typeface="Bahnschrift SemiBold Condensed" panose="020B0502040204020203" pitchFamily="34" charset="0"/>
              </a:rPr>
              <a:t>Зырянова Юлия Сергеевна</a:t>
            </a:r>
          </a:p>
          <a:p>
            <a:r>
              <a:rPr lang="en-US" sz="2000" dirty="0">
                <a:latin typeface="Bahnschrift SemiBold Condensed" panose="020B0502040204020203" pitchFamily="34" charset="0"/>
                <a:hlinkClick r:id="rId4"/>
              </a:rPr>
              <a:t>https://zyryanova.site/</a:t>
            </a:r>
            <a:r>
              <a:rPr lang="ru-RU" sz="2000">
                <a:latin typeface="Bahnschrift SemiBold Condensed" panose="020B0502040204020203" pitchFamily="34" charset="0"/>
              </a:rPr>
              <a:t> </a:t>
            </a:r>
            <a:endParaRPr lang="ru-RU" sz="2000" dirty="0">
              <a:latin typeface="Bahnschrift SemiBold Condensed" panose="020B0502040204020203" pitchFamily="34" charset="0"/>
            </a:endParaRPr>
          </a:p>
          <a:p>
            <a:r>
              <a:rPr lang="ru-RU" sz="2400" dirty="0">
                <a:latin typeface="Bahnschrift SemiBold Condensed" panose="020B0502040204020203" pitchFamily="34" charset="0"/>
              </a:rPr>
              <a:t>Пригара Валентина Ивановна </a:t>
            </a:r>
          </a:p>
          <a:p>
            <a:r>
              <a:rPr lang="en-US" sz="1700" dirty="0">
                <a:latin typeface="Bahnschrift SemiBold Condensed" panose="020B0502040204020203" pitchFamily="34" charset="0"/>
                <a:hlinkClick r:id="rId5"/>
              </a:rPr>
              <a:t>https://</a:t>
            </a:r>
            <a:r>
              <a:rPr lang="ru-RU" sz="1700" dirty="0">
                <a:latin typeface="Bahnschrift SemiBold Condensed" panose="020B0502040204020203" pitchFamily="34" charset="0"/>
                <a:hlinkClick r:id="rId5"/>
              </a:rPr>
              <a:t>педагогический-</a:t>
            </a:r>
            <a:r>
              <a:rPr lang="ru-RU" sz="1700" dirty="0" err="1">
                <a:latin typeface="Bahnschrift SemiBold Condensed" panose="020B0502040204020203" pitchFamily="34" charset="0"/>
                <a:hlinkClick r:id="rId5"/>
              </a:rPr>
              <a:t>ресурс.рф</a:t>
            </a:r>
            <a:r>
              <a:rPr lang="ru-RU" sz="1700" dirty="0">
                <a:latin typeface="Bahnschrift SemiBold Condensed" panose="020B0502040204020203" pitchFamily="34" charset="0"/>
                <a:hlinkClick r:id="rId5"/>
              </a:rPr>
              <a:t>/</a:t>
            </a:r>
            <a:r>
              <a:rPr lang="en-US" sz="1700" dirty="0">
                <a:latin typeface="Bahnschrift SemiBold Condensed" panose="020B0502040204020203" pitchFamily="34" charset="0"/>
                <a:hlinkClick r:id="rId5"/>
              </a:rPr>
              <a:t>id3627020?section=</a:t>
            </a:r>
            <a:r>
              <a:rPr lang="en-US" sz="1700" dirty="0" err="1">
                <a:latin typeface="Bahnschrift SemiBold Condensed" panose="020B0502040204020203" pitchFamily="34" charset="0"/>
                <a:hlinkClick r:id="rId5"/>
              </a:rPr>
              <a:t>portfolio&amp;action</a:t>
            </a:r>
            <a:r>
              <a:rPr lang="en-US" sz="1700" dirty="0">
                <a:latin typeface="Bahnschrift SemiBold Condensed" panose="020B0502040204020203" pitchFamily="34" charset="0"/>
                <a:hlinkClick r:id="rId5"/>
              </a:rPr>
              <a:t>=</a:t>
            </a:r>
            <a:r>
              <a:rPr lang="en-US" sz="1700" dirty="0" err="1">
                <a:latin typeface="Bahnschrift SemiBold Condensed" panose="020B0502040204020203" pitchFamily="34" charset="0"/>
                <a:hlinkClick r:id="rId5"/>
              </a:rPr>
              <a:t>preview&amp;fid</a:t>
            </a:r>
            <a:r>
              <a:rPr lang="en-US" sz="1700" dirty="0">
                <a:latin typeface="Bahnschrift SemiBold Condensed" panose="020B0502040204020203" pitchFamily="34" charset="0"/>
                <a:hlinkClick r:id="rId5"/>
              </a:rPr>
              <a:t>=3627093</a:t>
            </a:r>
            <a:r>
              <a:rPr lang="ru-RU" sz="1700" dirty="0">
                <a:latin typeface="Bahnschrift SemiBold Condensed" panose="020B0502040204020203" pitchFamily="34" charset="0"/>
              </a:rPr>
              <a:t> </a:t>
            </a:r>
          </a:p>
          <a:p>
            <a:r>
              <a:rPr lang="ru-RU" sz="2400" dirty="0">
                <a:latin typeface="Bahnschrift SemiBold Condensed" panose="020B0502040204020203" pitchFamily="34" charset="0"/>
              </a:rPr>
              <a:t>Малышева Наталья Михайловна</a:t>
            </a:r>
          </a:p>
          <a:p>
            <a:r>
              <a:rPr lang="en-US" sz="1200" b="0" i="0" dirty="0">
                <a:effectLst/>
                <a:latin typeface="Bahnschrift SemiBold Condensed" panose="020B0502040204020203" pitchFamily="34" charset="0"/>
                <a:hlinkClick r:id="rId6"/>
              </a:rPr>
              <a:t>https://sites.google.com/view/nataxavangard/%D0%B3%D0%BB%D0%B0%D0%B2%D0%BD%D0%B0%D1%8F-%D1%81%D1%82%D1%80%D0%B0%D0%BD%D0%B8%D1%86%D0%B0</a:t>
            </a:r>
            <a:endParaRPr lang="ru-RU" sz="1200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3808F63-44FB-B2B7-85F0-ED9DA02F3E52}"/>
              </a:ext>
            </a:extLst>
          </p:cNvPr>
          <p:cNvSpPr txBox="1">
            <a:spLocks/>
          </p:cNvSpPr>
          <p:nvPr/>
        </p:nvSpPr>
        <p:spPr>
          <a:xfrm>
            <a:off x="1979712" y="4582354"/>
            <a:ext cx="4968552" cy="723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Попробуйте! Обязательно получится!</a:t>
            </a:r>
          </a:p>
        </p:txBody>
      </p:sp>
    </p:spTree>
    <p:extLst>
      <p:ext uri="{BB962C8B-B14F-4D97-AF65-F5344CB8AC3E}">
        <p14:creationId xmlns:p14="http://schemas.microsoft.com/office/powerpoint/2010/main" val="11072988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1E0D-51DB-9DEE-B838-D6D2D6300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31837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Цифровое пространство педагога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E959D-21E4-FD92-56AF-45F7CFD74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23258"/>
            <a:ext cx="9144000" cy="3528392"/>
          </a:xfrm>
        </p:spPr>
        <p:txBody>
          <a:bodyPr>
            <a:normAutofit fontScale="77500" lnSpcReduction="20000"/>
          </a:bodyPr>
          <a:lstStyle/>
          <a:p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Дидактическое средство, созданное инструментами </a:t>
            </a:r>
          </a:p>
          <a:p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интернет-технологий. </a:t>
            </a:r>
          </a:p>
          <a:p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Позволяет:</a:t>
            </a:r>
          </a:p>
          <a:p>
            <a:pPr algn="just"/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ориентироваться на различный уровень способностей обучающихся;</a:t>
            </a:r>
          </a:p>
          <a:p>
            <a:pPr algn="just"/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отражать специфику предметной области;</a:t>
            </a:r>
          </a:p>
          <a:p>
            <a:pPr algn="just"/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демонстрировать специфику инструментария в рамках предметной деятельности;</a:t>
            </a:r>
          </a:p>
          <a:p>
            <a:pPr algn="just"/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- реализовать новые идеи вне зависимости от местоположения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383D7-C0FF-DBFD-BFE3-58ED3487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8B7D6F-6612-5199-A755-F7149FAD5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680520"/>
          </a:xfrm>
        </p:spPr>
      </p:pic>
    </p:spTree>
    <p:extLst>
      <p:ext uri="{BB962C8B-B14F-4D97-AF65-F5344CB8AC3E}">
        <p14:creationId xmlns:p14="http://schemas.microsoft.com/office/powerpoint/2010/main" val="26667089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6D48B-4F9D-AB37-27DF-7F1F147D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A873DC-A370-DA58-BDE1-F8220FF0F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896544"/>
          </a:xfrm>
        </p:spPr>
      </p:pic>
    </p:spTree>
    <p:extLst>
      <p:ext uri="{BB962C8B-B14F-4D97-AF65-F5344CB8AC3E}">
        <p14:creationId xmlns:p14="http://schemas.microsoft.com/office/powerpoint/2010/main" val="13219352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E9572-ADB0-3BEA-BFFF-2B4784D0A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E1E249-88EA-7642-7702-9306C0312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05" y="1417638"/>
            <a:ext cx="9972609" cy="4163408"/>
          </a:xfrm>
        </p:spPr>
      </p:pic>
    </p:spTree>
    <p:extLst>
      <p:ext uri="{BB962C8B-B14F-4D97-AF65-F5344CB8AC3E}">
        <p14:creationId xmlns:p14="http://schemas.microsoft.com/office/powerpoint/2010/main" val="39609610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13C9-E34A-9B2D-ABA1-D5C7E7D6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32777F-0A48-1FD1-F59A-61B643541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688889"/>
            <a:ext cx="8842275" cy="5480221"/>
          </a:xfrm>
        </p:spPr>
      </p:pic>
    </p:spTree>
    <p:extLst>
      <p:ext uri="{BB962C8B-B14F-4D97-AF65-F5344CB8AC3E}">
        <p14:creationId xmlns:p14="http://schemas.microsoft.com/office/powerpoint/2010/main" val="42611601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8DE8E-2976-6C02-2BA9-8C5DB8C6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FCB698-EAB4-C1B4-CF5F-83209D569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58808" cy="5184576"/>
          </a:xfrm>
        </p:spPr>
      </p:pic>
    </p:spTree>
    <p:extLst>
      <p:ext uri="{BB962C8B-B14F-4D97-AF65-F5344CB8AC3E}">
        <p14:creationId xmlns:p14="http://schemas.microsoft.com/office/powerpoint/2010/main" val="18958196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1E0D-51DB-9DEE-B838-D6D2D6300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31837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Цифровое пространство педагога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E959D-21E4-FD92-56AF-45F7CFD74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78165"/>
            <a:ext cx="9144000" cy="240999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Социальная сеть – платформа, онлайн-сервис или веб-сайт, предназначенные для построения, отражения и организации социальных взаимоотношений 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8768644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1E0D-51DB-9DEE-B838-D6D2D6300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31837"/>
            <a:ext cx="8229600" cy="1143000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E959D-21E4-FD92-56AF-45F7CFD74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78165"/>
            <a:ext cx="9144000" cy="2409998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4CDB2A-95E8-2DA8-E39D-C25FD1759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60"/>
            <a:ext cx="9144000" cy="40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47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1E0D-51DB-9DEE-B838-D6D2D6300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31837"/>
            <a:ext cx="8229600" cy="1143000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E959D-21E4-FD92-56AF-45F7CFD74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23258"/>
            <a:ext cx="9144000" cy="35283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B09BBE-86CD-4205-0E24-581F7B18D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440"/>
            <a:ext cx="9144000" cy="55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55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9589D-27C4-FAD0-20CC-E0FAB86B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 чем польза?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912B0A-EE73-BE01-1C63-FD5321EF7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24" y="1600200"/>
            <a:ext cx="3898776" cy="4525963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Наличие площадки позволяет:</a:t>
            </a:r>
          </a:p>
          <a:p>
            <a:pPr marL="457200" indent="-457200" algn="l">
              <a:buFontTx/>
              <a:buChar char="-"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тратить меньше времени для участия в конкурсах;</a:t>
            </a:r>
          </a:p>
          <a:p>
            <a:pPr marL="457200" indent="-457200" algn="l">
              <a:buFontTx/>
              <a:buChar char="-"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успешно проходить процедуру аттестации;</a:t>
            </a:r>
          </a:p>
          <a:p>
            <a:pPr marL="457200" indent="-457200" algn="l">
              <a:buFontTx/>
              <a:buChar char="-"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транслировать эффективные практики и получать обратную связь;</a:t>
            </a:r>
          </a:p>
          <a:p>
            <a:pPr marL="457200" indent="-457200" algn="l">
              <a:buFontTx/>
              <a:buChar char="-"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привлекать единомышленников, возможных партнеров, коллег, родителей и обучающихся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9589D-27C4-FAD0-20CC-E0FAB86B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 чем польза?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912B0A-EE73-BE01-1C63-FD5321EF7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24" y="1600200"/>
            <a:ext cx="3898776" cy="4525963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Многие проблемы социума возможно решить при грамотном взаимодействии заинтересованных лиц в системе</a:t>
            </a:r>
          </a:p>
          <a:p>
            <a:pPr algn="l"/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Стейкхолдеры 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внутренние (администрация)</a:t>
            </a:r>
          </a:p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внешние (опосредованно влияют)</a:t>
            </a:r>
          </a:p>
          <a:p>
            <a:pPr algn="l"/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354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44624"/>
            <a:ext cx="8940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EA556-8C92-971D-BF96-C58BACB8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82" y="8721"/>
            <a:ext cx="8229600" cy="72311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Процесс управления стейкхолдерами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182E1B-9882-676D-3582-F6BEC5DEE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676" y="1772817"/>
            <a:ext cx="5832648" cy="2664296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Bahnschrift SemiBold Condensed" panose="020B0502040204020203" pitchFamily="34" charset="0"/>
              </a:rPr>
              <a:t>Деление сторон на группы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ahnschrift SemiBold Condensed" panose="020B0502040204020203" pitchFamily="34" charset="0"/>
              </a:rPr>
              <a:t>Анализ и формулирование ключевых потребностей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ahnschrift SemiBold Condensed" panose="020B0502040204020203" pitchFamily="34" charset="0"/>
              </a:rPr>
              <a:t>Интересы и степень влияния 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ahnschrift SemiBold Condensed" panose="020B0502040204020203" pitchFamily="34" charset="0"/>
              </a:rPr>
              <a:t>Составление плана</a:t>
            </a:r>
          </a:p>
          <a:p>
            <a:r>
              <a:rPr lang="ru-RU" sz="2400" dirty="0">
                <a:latin typeface="Bahnschrift SemiBold Condensed" panose="020B0502040204020203" pitchFamily="34" charset="0"/>
              </a:rPr>
              <a:t>5. Внедрение и реализация мероприятий</a:t>
            </a:r>
          </a:p>
          <a:p>
            <a:r>
              <a:rPr lang="ru-RU" sz="2400" dirty="0">
                <a:latin typeface="Bahnschrift SemiBold Condensed" panose="020B0502040204020203" pitchFamily="34" charset="0"/>
              </a:rPr>
              <a:t>6. Анализ итогов, цикличное повторение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3808F63-44FB-B2B7-85F0-ED9DA02F3E52}"/>
              </a:ext>
            </a:extLst>
          </p:cNvPr>
          <p:cNvSpPr txBox="1">
            <a:spLocks/>
          </p:cNvSpPr>
          <p:nvPr/>
        </p:nvSpPr>
        <p:spPr>
          <a:xfrm>
            <a:off x="1979712" y="4582354"/>
            <a:ext cx="4968552" cy="723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Попробуйте! Обязательно получится!</a:t>
            </a:r>
          </a:p>
        </p:txBody>
      </p:sp>
    </p:spTree>
    <p:extLst>
      <p:ext uri="{BB962C8B-B14F-4D97-AF65-F5344CB8AC3E}">
        <p14:creationId xmlns:p14="http://schemas.microsoft.com/office/powerpoint/2010/main" val="32572163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6982E-C341-9205-3161-3B973DA8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Чего не хватает в образовательном процессе?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0767A050-7E50-A157-73FA-BC9F09853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1" y="1556792"/>
            <a:ext cx="8934499" cy="4680520"/>
          </a:xfrm>
        </p:spPr>
      </p:pic>
    </p:spTree>
    <p:extLst>
      <p:ext uri="{BB962C8B-B14F-4D97-AF65-F5344CB8AC3E}">
        <p14:creationId xmlns:p14="http://schemas.microsoft.com/office/powerpoint/2010/main" val="427244986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8"/>
  <p:tag name="AS_OS" val="Unix 5.15.0.1028"/>
  <p:tag name="AS_RELEASE_DATE" val="2022.10.14"/>
  <p:tag name="AS_TITLE" val="Aspose.Slides for .NET5"/>
  <p:tag name="AS_VERSION" val="22.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744</Words>
  <Application>Microsoft Office PowerPoint</Application>
  <PresentationFormat>Экран (4:3)</PresentationFormat>
  <Paragraphs>95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Bahnschrift SemiBold Condensed</vt:lpstr>
      <vt:lpstr>Bahnschrift SemiBold SemiConden</vt:lpstr>
      <vt:lpstr>Calibri</vt:lpstr>
      <vt:lpstr>Roboto</vt:lpstr>
      <vt:lpstr>Office Theme</vt:lpstr>
      <vt:lpstr>Как цифровое пространство педагога соотносится с профессиональным ростом</vt:lpstr>
      <vt:lpstr>Цифровое пространство педагога</vt:lpstr>
      <vt:lpstr>Цифровое пространство педагога</vt:lpstr>
      <vt:lpstr>Презентация PowerPoint</vt:lpstr>
      <vt:lpstr>Презентация PowerPoint</vt:lpstr>
      <vt:lpstr>В чем польза?</vt:lpstr>
      <vt:lpstr>В чем польза?</vt:lpstr>
      <vt:lpstr>Процесс управления стейкхолдерами </vt:lpstr>
      <vt:lpstr>Чего не хватает в образовательном процессе?</vt:lpstr>
      <vt:lpstr>Какие вы видите пути решения затруднений по усвоению программы (при необходимости)?</vt:lpstr>
      <vt:lpstr>Здесь вы можете написать всё, что накипело. Любая реакция имеет место быть. Любое мнение следует учитывать в работе. Напоминаю, что опрос АНОНИМНЫЙ.</vt:lpstr>
      <vt:lpstr>Как выбрать цифровое пространство?</vt:lpstr>
      <vt:lpstr>Презентация PowerPoint</vt:lpstr>
      <vt:lpstr>Послушайте, мне это все не надо. Нет времени, сил.  И вообще, я не учитель информатики…</vt:lpstr>
      <vt:lpstr>Этапы создания цифрового пространства</vt:lpstr>
      <vt:lpstr>Старт интенсива</vt:lpstr>
      <vt:lpstr>Презентация PowerPoint</vt:lpstr>
      <vt:lpstr>Презентация PowerPoint</vt:lpstr>
      <vt:lpstr>Примеры цифрового пространства  педагогов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Наталья Малышева</cp:lastModifiedBy>
  <cp:revision>10</cp:revision>
  <cp:lastPrinted>2023-03-29T17:34:40Z</cp:lastPrinted>
  <dcterms:created xsi:type="dcterms:W3CDTF">2023-03-29T17:34:40Z</dcterms:created>
  <dcterms:modified xsi:type="dcterms:W3CDTF">2023-04-24T13:10:30Z</dcterms:modified>
</cp:coreProperties>
</file>